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4" r:id="rId2"/>
    <p:sldId id="257" r:id="rId3"/>
    <p:sldId id="267" r:id="rId4"/>
    <p:sldId id="256" r:id="rId5"/>
    <p:sldId id="272" r:id="rId6"/>
    <p:sldId id="270" r:id="rId7"/>
    <p:sldId id="273" r:id="rId8"/>
    <p:sldId id="262" r:id="rId9"/>
    <p:sldId id="263" r:id="rId10"/>
    <p:sldId id="261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53"/>
    <p:restoredTop sz="91455"/>
  </p:normalViewPr>
  <p:slideViewPr>
    <p:cSldViewPr snapToGrid="0">
      <p:cViewPr varScale="1">
        <p:scale>
          <a:sx n="91" d="100"/>
          <a:sy n="91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7DECF-E256-334B-BFE9-A03D03FA52C5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3D7CF-B7CC-2346-8BF0-AD42E01EF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10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3D7CF-B7CC-2346-8BF0-AD42E01EF0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52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167D7-0C1B-C54E-7B2A-A8213E4FE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65D92-C7F3-30A9-0BE2-1E3648962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388DB8-EAD4-B103-681C-479490369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29E70-6CEC-F016-0FB1-873EAADBD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3D7CF-B7CC-2346-8BF0-AD42E01EF0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0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D048C-3910-45DA-BED4-29A4A2DFC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FB6C0-BB11-6CC2-BE4A-A1207148C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B8247-84BB-FAFD-B39B-CE6510267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242EE-DE6C-F84C-9169-CFFCF8C255CE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7947E-BA74-00FF-B9E6-C49D804C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6BFD6-45BB-946A-A662-2152E26E9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591AC-7151-F540-A18D-B424B9544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60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9D35E-CBE3-7704-9A93-6904CD4D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2FE91-3363-1526-6A2E-374BFC027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06E48-045E-7532-9482-8ABB5E36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242EE-DE6C-F84C-9169-CFFCF8C255CE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8B0CF-32ED-DD85-AEA9-ED22B9777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29CD1-A1DD-7594-6958-A2AC508C0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591AC-7151-F540-A18D-B424B9544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7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255952-1441-C99B-40D5-51D6552FD8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619FB5-3AF3-120E-5005-99F662E4F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66945-D851-1F1B-00C9-F786F269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242EE-DE6C-F84C-9169-CFFCF8C255CE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69733-3483-73ED-12EC-2C5A409F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6ACDF-4920-9507-D765-D9CAFB1BD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591AC-7151-F540-A18D-B424B9544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45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E6DE-3783-7179-CC21-C61D94A10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103FF-7F17-4EE2-BAC2-EFB7A5B8A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EA3E9-C4A7-8D42-C7B7-60D3E0B5D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242EE-DE6C-F84C-9169-CFFCF8C255CE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BA8C7-AB8A-A23E-B32E-78F4D9EA4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A15AF-9BF7-7CD8-A411-5515716D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591AC-7151-F540-A18D-B424B9544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26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DAEE8-6D27-4DBC-A2CC-537902A09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661DD-8AAE-14CD-4410-C234DE106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5971B-8C11-C787-ED5C-8B7A5FF86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242EE-DE6C-F84C-9169-CFFCF8C255CE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0DE60-FC7E-46F7-32B7-A94D94648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AE4D4-39FC-AB29-7D5C-355B7B861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591AC-7151-F540-A18D-B424B9544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06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A0AA0-98D3-92D2-6638-2DBB0AFD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76DAC-84EF-65C9-5A73-B2F6B69E7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AC04A-EBD1-5035-4EAD-B5559611B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E4E15-3EA8-B013-E9A4-32C246004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242EE-DE6C-F84C-9169-CFFCF8C255CE}" type="datetimeFigureOut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C08C8-6B43-AA42-F6CB-C708CDA62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5C3F4-13C6-0A69-23B3-637C2469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591AC-7151-F540-A18D-B424B9544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2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7063E-A66D-959D-37CD-95A48BD8F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B04B5-6154-5CCC-CADD-438FC3E61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70E7F-A82F-D330-7D85-BABC4FFEB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F5AE8D-4F7C-0856-FC85-53EA9F845E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443C9D-A345-FED7-BA6A-AA28D6894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ADDE6F-3B5C-AC62-7018-60E5C12A9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242EE-DE6C-F84C-9169-CFFCF8C255CE}" type="datetimeFigureOut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8516A5-2A42-E605-C965-6022561BA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53B805-842F-96FA-B83B-EF5025ED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591AC-7151-F540-A18D-B424B9544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4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DEAF-198F-D153-943E-E9CAF52BB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11C4AC-BC7A-2B6A-A983-BB515F44A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242EE-DE6C-F84C-9169-CFFCF8C255CE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5B65D-6F8D-BBBE-3D78-84F87753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AE216-271D-F549-CBDC-68C5920B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591AC-7151-F540-A18D-B424B9544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9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A3840-09C6-1BC6-BAB7-E5A3836B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242EE-DE6C-F84C-9169-CFFCF8C255CE}" type="datetimeFigureOut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6A2FEC-42CD-E99A-27DE-0D3BBAC78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F8EE0-5327-1809-06AE-F4005958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591AC-7151-F540-A18D-B424B9544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2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0B23-9552-4482-04AA-1360F57B6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E5FFD-BADA-97D7-3D82-BAEC99307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3FD5A-4DCB-A85F-91B0-892E22658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A8B38-EB01-77DF-1A37-38AA428D3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242EE-DE6C-F84C-9169-CFFCF8C255CE}" type="datetimeFigureOut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280DD-C493-867B-8589-06A2BB773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423E4-686D-27F4-F5A1-B21FC232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591AC-7151-F540-A18D-B424B9544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68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D61A1-E48F-8E16-4430-94E38725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965D70-B350-037C-F76D-A2B145E04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2C882-5DEF-3E89-2CD0-A9931F417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BB893-F72F-10CA-BF17-98F2BDFC4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242EE-DE6C-F84C-9169-CFFCF8C255CE}" type="datetimeFigureOut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9D801-9858-AD80-B5E8-A4B5FC442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2B580-E162-0926-1C93-C9053448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591AC-7151-F540-A18D-B424B9544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2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AADD7E-A741-E525-7E72-54F3372E9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C17B2-7A52-C814-0448-5E08B84B9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5C960-86C3-9A71-CC8B-227E65465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2242EE-DE6C-F84C-9169-CFFCF8C255CE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033EA-FC47-AB2A-D946-435053707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8DAB8-555E-7E04-24A9-8D144F6C2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A591AC-7151-F540-A18D-B424B9544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04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37722-F4CB-9416-1F65-46101B758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089D6-5E4E-09D1-EB1B-C4EC042A7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59" y="5486400"/>
            <a:ext cx="9681882" cy="1121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How does QB performance affect the chances of winning the game?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A group of people playing football&#10;&#10;AI-generated content may be incorrect.">
            <a:extLst>
              <a:ext uri="{FF2B5EF4-FFF2-40B4-BE49-F238E27FC236}">
                <a16:creationId xmlns:a16="http://schemas.microsoft.com/office/drawing/2014/main" id="{2F81B500-01E7-1D9B-893E-5BC8054535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814" b="17853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1005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74532-9286-2723-7E98-B65DFFBD9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59" y="5516593"/>
            <a:ext cx="9681882" cy="739880"/>
          </a:xfrm>
        </p:spPr>
        <p:txBody>
          <a:bodyPr anchor="b">
            <a:normAutofit/>
          </a:bodyPr>
          <a:lstStyle/>
          <a:p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0044B-EA8E-3813-277A-09589AACD6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68" b="6798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6120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D5FBD-649E-FD96-5CEA-ABE95C395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44663-2F02-C7BF-37C6-77C051227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28662"/>
            <a:ext cx="3785513" cy="3728853"/>
          </a:xfrm>
          <a:noFill/>
        </p:spPr>
        <p:txBody>
          <a:bodyPr>
            <a:normAutofit/>
          </a:bodyPr>
          <a:lstStyle/>
          <a:p>
            <a:pPr algn="l"/>
            <a:endParaRPr lang="en-US" sz="5200"/>
          </a:p>
        </p:txBody>
      </p:sp>
      <p:pic>
        <p:nvPicPr>
          <p:cNvPr id="3" name="Picture 2" descr="A group of football players running on a field&#10;&#10;AI-generated content may be incorrect.">
            <a:extLst>
              <a:ext uri="{FF2B5EF4-FFF2-40B4-BE49-F238E27FC236}">
                <a16:creationId xmlns:a16="http://schemas.microsoft.com/office/drawing/2014/main" id="{01458369-959E-48B8-E4EB-B001718C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45" r="6163" b="1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78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7946CC-092A-3BE7-4A2C-55C1FAF5FFBF}"/>
              </a:ext>
            </a:extLst>
          </p:cNvPr>
          <p:cNvSpPr/>
          <p:nvPr/>
        </p:nvSpPr>
        <p:spPr>
          <a:xfrm>
            <a:off x="838200" y="1081825"/>
            <a:ext cx="10515600" cy="5095138"/>
          </a:xfrm>
          <a:prstGeom prst="rect">
            <a:avLst/>
          </a:prstGeom>
          <a:solidFill>
            <a:srgbClr val="2E6F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E197C-378F-E96B-4BED-EB36493A7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95"/>
            <a:ext cx="9693900" cy="825913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r>
              <a:rPr lang="en-US" sz="3200" dirty="0"/>
              <a:t>QB Completion %</a:t>
            </a:r>
          </a:p>
        </p:txBody>
      </p:sp>
      <p:pic>
        <p:nvPicPr>
          <p:cNvPr id="16" name="Picture 15" descr="A green swoosh logo&#10;&#10;AI-generated content may be incorrect.">
            <a:extLst>
              <a:ext uri="{FF2B5EF4-FFF2-40B4-BE49-F238E27FC236}">
                <a16:creationId xmlns:a16="http://schemas.microsoft.com/office/drawing/2014/main" id="{81A4D1DA-BCA2-AABF-DE8D-76B48B887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7" t="28857" r="15147" b="26342"/>
          <a:stretch/>
        </p:blipFill>
        <p:spPr>
          <a:xfrm>
            <a:off x="0" y="6296816"/>
            <a:ext cx="1543050" cy="526211"/>
          </a:xfrm>
          <a:prstGeom prst="rect">
            <a:avLst/>
          </a:prstGeom>
        </p:spPr>
      </p:pic>
      <p:pic>
        <p:nvPicPr>
          <p:cNvPr id="18" name="Picture 17" descr="A grey bulldog head with sharp teeth&#10;&#10;AI-generated content may be incorrect.">
            <a:extLst>
              <a:ext uri="{FF2B5EF4-FFF2-40B4-BE49-F238E27FC236}">
                <a16:creationId xmlns:a16="http://schemas.microsoft.com/office/drawing/2014/main" id="{F06E72DE-1083-C5E9-FEF8-77A04D290C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5" t="14611" r="17686" b="15551"/>
          <a:stretch/>
        </p:blipFill>
        <p:spPr>
          <a:xfrm>
            <a:off x="10532100" y="37883"/>
            <a:ext cx="1659900" cy="10273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817C0D-894E-01F6-4712-1EB252EDF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99" y="1289249"/>
            <a:ext cx="8872201" cy="46802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8DBD28E-1A15-AD3C-B6F1-222FB3B027E2}"/>
              </a:ext>
            </a:extLst>
          </p:cNvPr>
          <p:cNvSpPr txBox="1"/>
          <p:nvPr/>
        </p:nvSpPr>
        <p:spPr>
          <a:xfrm>
            <a:off x="7414350" y="3274764"/>
            <a:ext cx="2776251" cy="147732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every 1% increase in completion percentage, we would expect an approximate 3.35% increase in win %.</a:t>
            </a:r>
          </a:p>
        </p:txBody>
      </p:sp>
    </p:spTree>
    <p:extLst>
      <p:ext uri="{BB962C8B-B14F-4D97-AF65-F5344CB8AC3E}">
        <p14:creationId xmlns:p14="http://schemas.microsoft.com/office/powerpoint/2010/main" val="925176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D95D84-1783-5F43-A0A5-4402894A4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ey bulldog head with sharp teeth&#10;&#10;AI-generated content may be incorrect.">
            <a:extLst>
              <a:ext uri="{FF2B5EF4-FFF2-40B4-BE49-F238E27FC236}">
                <a16:creationId xmlns:a16="http://schemas.microsoft.com/office/drawing/2014/main" id="{029D00DB-EBDD-1355-4475-0F296991B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25" t="14611" r="17686" b="15551"/>
          <a:stretch/>
        </p:blipFill>
        <p:spPr>
          <a:xfrm>
            <a:off x="10532100" y="37883"/>
            <a:ext cx="1659900" cy="1027384"/>
          </a:xfrm>
          <a:prstGeom prst="rect">
            <a:avLst/>
          </a:prstGeom>
        </p:spPr>
      </p:pic>
      <p:pic>
        <p:nvPicPr>
          <p:cNvPr id="2" name="Picture 1" descr="A black and white paper with numbers and lines&#10;&#10;AI-generated content may be incorrect.">
            <a:extLst>
              <a:ext uri="{FF2B5EF4-FFF2-40B4-BE49-F238E27FC236}">
                <a16:creationId xmlns:a16="http://schemas.microsoft.com/office/drawing/2014/main" id="{E6412973-9F3B-CD81-68C6-EEC5807F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64" y="244393"/>
            <a:ext cx="5493056" cy="6369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9EF967-190C-8C82-74C2-86B03EE04458}"/>
                  </a:ext>
                </a:extLst>
              </p:cNvPr>
              <p:cNvSpPr txBox="1"/>
              <p:nvPr/>
            </p:nvSpPr>
            <p:spPr>
              <a:xfrm>
                <a:off x="5859734" y="413075"/>
                <a:ext cx="40444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log-odds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−1.272 + 3.350 ∗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QB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9EF967-190C-8C82-74C2-86B03EE04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734" y="413075"/>
                <a:ext cx="4044429" cy="276999"/>
              </a:xfrm>
              <a:prstGeom prst="rect">
                <a:avLst/>
              </a:prstGeom>
              <a:blipFill>
                <a:blip r:embed="rId4"/>
                <a:stretch>
                  <a:fillRect l="-2194" t="-26087" b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96214B-80DD-4315-1AE0-F75442651AE6}"/>
                  </a:ext>
                </a:extLst>
              </p:cNvPr>
              <p:cNvSpPr txBox="1"/>
              <p:nvPr/>
            </p:nvSpPr>
            <p:spPr>
              <a:xfrm>
                <a:off x="6323657" y="832335"/>
                <a:ext cx="31138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−1.272+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3.35 ∗.50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=0.403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96214B-80DD-4315-1AE0-F75442651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657" y="832335"/>
                <a:ext cx="3113866" cy="276999"/>
              </a:xfrm>
              <a:prstGeom prst="rect">
                <a:avLst/>
              </a:prstGeom>
              <a:blipFill>
                <a:blip r:embed="rId5"/>
                <a:stretch>
                  <a:fillRect t="-8696" r="-121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D08208-1833-FDD4-08ED-14E57C939674}"/>
                  </a:ext>
                </a:extLst>
              </p:cNvPr>
              <p:cNvSpPr txBox="1"/>
              <p:nvPr/>
            </p:nvSpPr>
            <p:spPr>
              <a:xfrm>
                <a:off x="5859734" y="1251595"/>
                <a:ext cx="2565831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win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𝑜𝑑𝑑𝑠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D08208-1833-FDD4-08ED-14E57C939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734" y="1251595"/>
                <a:ext cx="2565831" cy="529697"/>
              </a:xfrm>
              <a:prstGeom prst="rect">
                <a:avLst/>
              </a:prstGeom>
              <a:blipFill>
                <a:blip r:embed="rId6"/>
                <a:stretch>
                  <a:fillRect l="-1478" t="-4651" r="-985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909CC1-99BE-CC32-E7B6-ADCDA10CED2E}"/>
                  </a:ext>
                </a:extLst>
              </p:cNvPr>
              <p:cNvSpPr txBox="1"/>
              <p:nvPr/>
            </p:nvSpPr>
            <p:spPr>
              <a:xfrm>
                <a:off x="6323657" y="1923553"/>
                <a:ext cx="1879809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−0.403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=0.60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909CC1-99BE-CC32-E7B6-ADCDA10CE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657" y="1923553"/>
                <a:ext cx="1879809" cy="525016"/>
              </a:xfrm>
              <a:prstGeom prst="rect">
                <a:avLst/>
              </a:prstGeom>
              <a:blipFill>
                <a:blip r:embed="rId7"/>
                <a:stretch>
                  <a:fillRect l="-2000" t="-4762" r="-2000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8B83482-26DB-B253-45B9-2D0176EE4C65}"/>
              </a:ext>
            </a:extLst>
          </p:cNvPr>
          <p:cNvSpPr txBox="1"/>
          <p:nvPr/>
        </p:nvSpPr>
        <p:spPr>
          <a:xfrm>
            <a:off x="5993176" y="2590830"/>
            <a:ext cx="599616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QB completes 50% of his passes, the team is expected to have a 60% chance of winning the game.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4BE03D-2D2E-2062-A0C5-D28C750756E8}"/>
                  </a:ext>
                </a:extLst>
              </p:cNvPr>
              <p:cNvSpPr txBox="1"/>
              <p:nvPr/>
            </p:nvSpPr>
            <p:spPr>
              <a:xfrm>
                <a:off x="5859734" y="3543548"/>
                <a:ext cx="40444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log-odds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−1.272 + 3.350 ∗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QB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4BE03D-2D2E-2062-A0C5-D28C75075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734" y="3543548"/>
                <a:ext cx="4044429" cy="276999"/>
              </a:xfrm>
              <a:prstGeom prst="rect">
                <a:avLst/>
              </a:prstGeom>
              <a:blipFill>
                <a:blip r:embed="rId8"/>
                <a:stretch>
                  <a:fillRect l="-2194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F6188-70D6-A3DE-9B50-4A8593AA9783}"/>
                  </a:ext>
                </a:extLst>
              </p:cNvPr>
              <p:cNvSpPr txBox="1"/>
              <p:nvPr/>
            </p:nvSpPr>
            <p:spPr>
              <a:xfrm>
                <a:off x="6323657" y="3962808"/>
                <a:ext cx="31250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−1.272+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3.35 ∗.70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=1.073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7F6188-70D6-A3DE-9B50-4A8593AA9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657" y="3962808"/>
                <a:ext cx="3125086" cy="276999"/>
              </a:xfrm>
              <a:prstGeom prst="rect">
                <a:avLst/>
              </a:prstGeom>
              <a:blipFill>
                <a:blip r:embed="rId9"/>
                <a:stretch>
                  <a:fillRect t="-8696" r="-121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D81FAC-2ED0-D70A-8025-4200D66F110B}"/>
                  </a:ext>
                </a:extLst>
              </p:cNvPr>
              <p:cNvSpPr txBox="1"/>
              <p:nvPr/>
            </p:nvSpPr>
            <p:spPr>
              <a:xfrm>
                <a:off x="5859734" y="4382068"/>
                <a:ext cx="2565831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win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𝑜𝑑𝑑𝑠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D81FAC-2ED0-D70A-8025-4200D66F1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734" y="4382068"/>
                <a:ext cx="2565831" cy="529697"/>
              </a:xfrm>
              <a:prstGeom prst="rect">
                <a:avLst/>
              </a:prstGeom>
              <a:blipFill>
                <a:blip r:embed="rId10"/>
                <a:stretch>
                  <a:fillRect l="-1478" t="-7143" r="-98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BFD950-944A-5DDC-5363-C0D95BA9396C}"/>
                  </a:ext>
                </a:extLst>
              </p:cNvPr>
              <p:cNvSpPr txBox="1"/>
              <p:nvPr/>
            </p:nvSpPr>
            <p:spPr>
              <a:xfrm>
                <a:off x="6323657" y="5054026"/>
                <a:ext cx="1879810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−1.073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=0.75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BFD950-944A-5DDC-5363-C0D95BA93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657" y="5054026"/>
                <a:ext cx="1879810" cy="525016"/>
              </a:xfrm>
              <a:prstGeom prst="rect">
                <a:avLst/>
              </a:prstGeom>
              <a:blipFill>
                <a:blip r:embed="rId11"/>
                <a:stretch>
                  <a:fillRect l="-2000" t="-2326" r="-2000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E90CD15-A6A0-0EAE-C3FE-741A08D63A40}"/>
              </a:ext>
            </a:extLst>
          </p:cNvPr>
          <p:cNvSpPr txBox="1"/>
          <p:nvPr/>
        </p:nvSpPr>
        <p:spPr>
          <a:xfrm>
            <a:off x="5993176" y="5772844"/>
            <a:ext cx="599616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QB completes 70% of his passes, the team is expected to have a 75% chance of winning the game.</a:t>
            </a:r>
          </a:p>
        </p:txBody>
      </p:sp>
    </p:spTree>
    <p:extLst>
      <p:ext uri="{BB962C8B-B14F-4D97-AF65-F5344CB8AC3E}">
        <p14:creationId xmlns:p14="http://schemas.microsoft.com/office/powerpoint/2010/main" val="377573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C25016-C432-C785-1A80-8F090070A2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72" r="9289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6BEABD-9581-43BC-FFCA-2D1053860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556" y="1826933"/>
            <a:ext cx="4023360" cy="3204134"/>
          </a:xfrm>
          <a:solidFill>
            <a:srgbClr val="2E6F40"/>
          </a:solidFill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In what situations should the offense go for it on 4</a:t>
            </a:r>
            <a:r>
              <a:rPr lang="en-US" sz="4400" baseline="30000" dirty="0">
                <a:solidFill>
                  <a:schemeClr val="bg1"/>
                </a:solidFill>
              </a:rPr>
              <a:t>th</a:t>
            </a:r>
            <a:r>
              <a:rPr lang="en-US" sz="4400" dirty="0">
                <a:solidFill>
                  <a:schemeClr val="bg1"/>
                </a:solidFill>
              </a:rPr>
              <a:t> down?</a:t>
            </a:r>
          </a:p>
        </p:txBody>
      </p:sp>
    </p:spTree>
    <p:extLst>
      <p:ext uri="{BB962C8B-B14F-4D97-AF65-F5344CB8AC3E}">
        <p14:creationId xmlns:p14="http://schemas.microsoft.com/office/powerpoint/2010/main" val="3287131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437129-F805-025A-EAC8-A4B0231F5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ey bulldog head with sharp teeth&#10;&#10;AI-generated content may be incorrect.">
            <a:extLst>
              <a:ext uri="{FF2B5EF4-FFF2-40B4-BE49-F238E27FC236}">
                <a16:creationId xmlns:a16="http://schemas.microsoft.com/office/drawing/2014/main" id="{8294CD51-7AA6-C9B0-E7DE-72BDE7E08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5" t="14611" r="17686" b="15551"/>
          <a:stretch/>
        </p:blipFill>
        <p:spPr>
          <a:xfrm>
            <a:off x="10532100" y="37883"/>
            <a:ext cx="1659900" cy="1027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F4D7D-FD3E-0817-E703-ED6A9EBA926F}"/>
                  </a:ext>
                </a:extLst>
              </p:cNvPr>
              <p:cNvSpPr txBox="1"/>
              <p:nvPr/>
            </p:nvSpPr>
            <p:spPr>
              <a:xfrm>
                <a:off x="107662" y="5333214"/>
                <a:ext cx="11976676" cy="4145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𝑜𝑑𝑑𝑠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=0.748 −0.013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𝑑𝑖𝑠𝑡𝑎𝑛𝑐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𝐸𝑍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−0.345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𝑦𝑑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𝑔𝑜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−0.044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𝑠𝑐𝑜𝑟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𝑑𝑖𝑓𝑓𝑒𝑟𝑒𝑛𝑡𝑖𝑎𝑙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−0.0003(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𝑔𝑎𝑚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𝑠𝑒𝑐𝑜𝑛𝑑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𝑟𝑒𝑚𝑎𝑖𝑛𝑖𝑛𝑔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F4D7D-FD3E-0817-E703-ED6A9EBA9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2" y="5333214"/>
                <a:ext cx="11976676" cy="414537"/>
              </a:xfrm>
              <a:prstGeom prst="rect">
                <a:avLst/>
              </a:prstGeom>
              <a:blipFill>
                <a:blip r:embed="rId4"/>
                <a:stretch>
                  <a:fillRect l="-212" r="-21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3FA676-636B-4DA3-4A53-38E1073B77E6}"/>
                  </a:ext>
                </a:extLst>
              </p:cNvPr>
              <p:cNvSpPr txBox="1"/>
              <p:nvPr/>
            </p:nvSpPr>
            <p:spPr>
              <a:xfrm>
                <a:off x="319621" y="5924740"/>
                <a:ext cx="3512745" cy="6228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𝑓𝑖𝑟𝑠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𝑑𝑜𝑤𝑛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𝑜𝑑𝑑𝑠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3FA676-636B-4DA3-4A53-38E1073B7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21" y="5924740"/>
                <a:ext cx="3512745" cy="622863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BDA65E7C-ED1A-40B3-E895-719237E8E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37" y="239354"/>
            <a:ext cx="9124950" cy="825913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dirty="0"/>
              <a:t>General Model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6056681-A284-60C8-1B94-08C61E1D7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621" y="1387608"/>
            <a:ext cx="2839463" cy="32745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7E56BC5-401D-926D-9486-80C4ADA99DAC}"/>
              </a:ext>
            </a:extLst>
          </p:cNvPr>
          <p:cNvSpPr txBox="1"/>
          <p:nvPr/>
        </p:nvSpPr>
        <p:spPr>
          <a:xfrm>
            <a:off x="3294173" y="1387608"/>
            <a:ext cx="857820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NFL 2024 season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Play-by-Play for every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Created `success` variable that determines if the play was either a 1</a:t>
            </a:r>
            <a:r>
              <a:rPr lang="en-US" sz="2800" baseline="30000" dirty="0">
                <a:solidFill>
                  <a:schemeClr val="bg1"/>
                </a:solidFill>
              </a:rPr>
              <a:t>st</a:t>
            </a:r>
            <a:r>
              <a:rPr lang="en-US" sz="2800" dirty="0">
                <a:solidFill>
                  <a:schemeClr val="bg1"/>
                </a:solidFill>
              </a:rPr>
              <a:t> down or touchdown.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Generated model to predict the probability of getting a first-down based on different factors at a point in the 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0E62A0-DE7C-2115-5016-451884543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football field with numbers and lines&#10;&#10;AI-generated content may be incorrect.">
            <a:extLst>
              <a:ext uri="{FF2B5EF4-FFF2-40B4-BE49-F238E27FC236}">
                <a16:creationId xmlns:a16="http://schemas.microsoft.com/office/drawing/2014/main" id="{761EBB53-DE35-0C80-3E3A-69883FB5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90" r="10161"/>
          <a:stretch/>
        </p:blipFill>
        <p:spPr>
          <a:xfrm>
            <a:off x="363770" y="1222540"/>
            <a:ext cx="7846643" cy="44129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B1D2B-8ADE-A53C-3347-B31AC6D2E92A}"/>
              </a:ext>
            </a:extLst>
          </p:cNvPr>
          <p:cNvSpPr txBox="1"/>
          <p:nvPr/>
        </p:nvSpPr>
        <p:spPr>
          <a:xfrm rot="16200000">
            <a:off x="-496538" y="2911961"/>
            <a:ext cx="2304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FLAGLER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BFBAD5-0EEB-7B11-9EA8-950302AFB340}"/>
              </a:ext>
            </a:extLst>
          </p:cNvPr>
          <p:cNvSpPr txBox="1"/>
          <p:nvPr/>
        </p:nvSpPr>
        <p:spPr>
          <a:xfrm rot="5400000">
            <a:off x="6546072" y="2911961"/>
            <a:ext cx="2839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BULLDOGS</a:t>
            </a:r>
          </a:p>
        </p:txBody>
      </p:sp>
      <p:pic>
        <p:nvPicPr>
          <p:cNvPr id="11" name="Picture 10" descr="A football with a white stripe&#10;&#10;AI-generated content may be incorrect.">
            <a:extLst>
              <a:ext uri="{FF2B5EF4-FFF2-40B4-BE49-F238E27FC236}">
                <a16:creationId xmlns:a16="http://schemas.microsoft.com/office/drawing/2014/main" id="{99218CF2-2610-5A20-62E0-FF28C880D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54226" y="3271372"/>
            <a:ext cx="266413" cy="15762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E88322-ED4C-32BB-CB34-D6B0F732BA63}"/>
              </a:ext>
            </a:extLst>
          </p:cNvPr>
          <p:cNvCxnSpPr>
            <a:cxnSpLocks/>
          </p:cNvCxnSpPr>
          <p:nvPr/>
        </p:nvCxnSpPr>
        <p:spPr>
          <a:xfrm>
            <a:off x="4092352" y="1475710"/>
            <a:ext cx="0" cy="361233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F28AB1-F2E4-0F0A-CA3B-DED880BBAB1D}"/>
                  </a:ext>
                </a:extLst>
              </p:cNvPr>
              <p:cNvSpPr txBox="1"/>
              <p:nvPr/>
            </p:nvSpPr>
            <p:spPr>
              <a:xfrm>
                <a:off x="532252" y="5650490"/>
                <a:ext cx="83317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𝑜𝑑𝑑𝑠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=0.0748−0.013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−0.345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−0.044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−0.0003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480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=−2.0992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F28AB1-F2E4-0F0A-CA3B-DED880BBA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52" y="5650490"/>
                <a:ext cx="8331704" cy="276999"/>
              </a:xfrm>
              <a:prstGeom prst="rect">
                <a:avLst/>
              </a:prstGeom>
              <a:blipFill>
                <a:blip r:embed="rId5"/>
                <a:stretch>
                  <a:fillRect l="-609" r="-30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03EA99-B51A-594D-909D-CD34875F0156}"/>
                  </a:ext>
                </a:extLst>
              </p:cNvPr>
              <p:cNvSpPr txBox="1"/>
              <p:nvPr/>
            </p:nvSpPr>
            <p:spPr>
              <a:xfrm>
                <a:off x="532252" y="5969060"/>
                <a:ext cx="4147996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𝑓𝑖𝑟𝑠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𝑑𝑜𝑤𝑛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2.0992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=0.1092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03EA99-B51A-594D-909D-CD34875F0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52" y="5969060"/>
                <a:ext cx="4147996" cy="617348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E9ED59A-F41E-9F78-1CDA-515243733671}"/>
              </a:ext>
            </a:extLst>
          </p:cNvPr>
          <p:cNvSpPr txBox="1"/>
          <p:nvPr/>
        </p:nvSpPr>
        <p:spPr>
          <a:xfrm>
            <a:off x="8537939" y="1822868"/>
            <a:ext cx="3301564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When the game is tied, there is a 10.92% chance of converting a 4</a:t>
            </a:r>
            <a:r>
              <a:rPr lang="en-US" sz="2400" baseline="30000" dirty="0"/>
              <a:t>th</a:t>
            </a:r>
            <a:r>
              <a:rPr lang="en-US" sz="2400" dirty="0"/>
              <a:t> down and 4 attempt at the 50-yard line.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4D8C8-D1F1-4769-4A39-2CE3DFEE1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" y="166336"/>
            <a:ext cx="12188952" cy="5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81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23CFC8-7B76-3937-E89C-190D1133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A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hart of percentages&#10;&#10;AI-generated content may be incorrect.">
            <a:extLst>
              <a:ext uri="{FF2B5EF4-FFF2-40B4-BE49-F238E27FC236}">
                <a16:creationId xmlns:a16="http://schemas.microsoft.com/office/drawing/2014/main" id="{F2221B45-9F09-DDCD-F1EF-30EA693D8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333" y="643467"/>
            <a:ext cx="4749334" cy="5571066"/>
          </a:xfrm>
          <a:prstGeom prst="rect">
            <a:avLst/>
          </a:prstGeom>
        </p:spPr>
      </p:pic>
      <p:pic>
        <p:nvPicPr>
          <p:cNvPr id="18" name="Picture 17" descr="A grey bulldog head with sharp teeth&#10;&#10;AI-generated content may be incorrect.">
            <a:extLst>
              <a:ext uri="{FF2B5EF4-FFF2-40B4-BE49-F238E27FC236}">
                <a16:creationId xmlns:a16="http://schemas.microsoft.com/office/drawing/2014/main" id="{92097837-BCCB-1000-6C9B-D8A9DE5937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25" t="14611" r="17686" b="15551"/>
          <a:stretch/>
        </p:blipFill>
        <p:spPr>
          <a:xfrm>
            <a:off x="10532100" y="37883"/>
            <a:ext cx="1659900" cy="102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18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0AFFA4-1E58-992F-B578-E3B2B16E4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44A3F-A7B4-87C7-9F2A-E6A6F3D6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F57CA6-3239-D172-65FE-6E8AC4927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18" y="5234320"/>
            <a:ext cx="6931319" cy="752217"/>
          </a:xfrm>
        </p:spPr>
        <p:txBody>
          <a:bodyPr anchor="b">
            <a:normAutofit/>
          </a:bodyPr>
          <a:lstStyle/>
          <a:p>
            <a:pPr algn="l"/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647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10480B-6C52-510A-5432-166B8EC80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2A02E-F270-DEEC-041F-6848D9335A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79C85-3D6F-C6DA-B22D-4942604B5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280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275</Words>
  <Application>Microsoft Macintosh PowerPoint</Application>
  <PresentationFormat>Widescreen</PresentationFormat>
  <Paragraphs>28</Paragraphs>
  <Slides>11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Times New Roman</vt:lpstr>
      <vt:lpstr>Office Theme</vt:lpstr>
      <vt:lpstr>How does QB performance affect the chances of winning the game?</vt:lpstr>
      <vt:lpstr>QB Completion %</vt:lpstr>
      <vt:lpstr>PowerPoint Presentation</vt:lpstr>
      <vt:lpstr>In what situations should the offense go for it on 4th down?</vt:lpstr>
      <vt:lpstr>General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Blumengarten, Jake</dc:creator>
  <cp:lastModifiedBy>Blumengarten, Jake</cp:lastModifiedBy>
  <cp:revision>17</cp:revision>
  <dcterms:created xsi:type="dcterms:W3CDTF">2025-04-21T21:29:14Z</dcterms:created>
  <dcterms:modified xsi:type="dcterms:W3CDTF">2025-04-23T20:01:14Z</dcterms:modified>
</cp:coreProperties>
</file>